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58" r:id="rId5"/>
    <p:sldId id="259"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869E02E-465A-45C5-A66F-8F6FAA3C3B36}" type="datetimeFigureOut">
              <a:rPr lang="es-CO" smtClean="0"/>
              <a:t>4/06/2025</a:t>
            </a:fld>
            <a:endParaRPr lang="es-CO"/>
          </a:p>
        </p:txBody>
      </p:sp>
      <p:sp>
        <p:nvSpPr>
          <p:cNvPr id="5" name="Footer Placeholder 4"/>
          <p:cNvSpPr>
            <a:spLocks noGrp="1"/>
          </p:cNvSpPr>
          <p:nvPr>
            <p:ph type="ftr" sz="quarter" idx="11"/>
          </p:nvPr>
        </p:nvSpPr>
        <p:spPr>
          <a:xfrm>
            <a:off x="2692397" y="5037663"/>
            <a:ext cx="5214635" cy="279400"/>
          </a:xfrm>
        </p:spPr>
        <p:txBody>
          <a:bodyPr/>
          <a:lstStyle/>
          <a:p>
            <a:endParaRPr lang="es-CO"/>
          </a:p>
        </p:txBody>
      </p:sp>
      <p:sp>
        <p:nvSpPr>
          <p:cNvPr id="6" name="Slide Number Placeholder 5"/>
          <p:cNvSpPr>
            <a:spLocks noGrp="1"/>
          </p:cNvSpPr>
          <p:nvPr>
            <p:ph type="sldNum" sz="quarter" idx="12"/>
          </p:nvPr>
        </p:nvSpPr>
        <p:spPr>
          <a:xfrm>
            <a:off x="8956900" y="5037663"/>
            <a:ext cx="551167" cy="279400"/>
          </a:xfrm>
        </p:spPr>
        <p:txBody>
          <a:bodyPr/>
          <a:lstStyle/>
          <a:p>
            <a:fld id="{11E3DEAD-5ED3-437E-B59E-34E46C5A1954}" type="slidenum">
              <a:rPr lang="es-CO" smtClean="0"/>
              <a:t>‹Nº›</a:t>
            </a:fld>
            <a:endParaRPr lang="es-C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518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869E02E-465A-45C5-A66F-8F6FAA3C3B36}" type="datetimeFigureOut">
              <a:rPr lang="es-CO" smtClean="0"/>
              <a:t>4/06/2025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1E3DEAD-5ED3-437E-B59E-34E46C5A1954}" type="slidenum">
              <a:rPr lang="es-CO" smtClean="0"/>
              <a:t>‹Nº›</a:t>
            </a:fld>
            <a:endParaRPr lang="es-CO"/>
          </a:p>
        </p:txBody>
      </p:sp>
    </p:spTree>
    <p:extLst>
      <p:ext uri="{BB962C8B-B14F-4D97-AF65-F5344CB8AC3E}">
        <p14:creationId xmlns:p14="http://schemas.microsoft.com/office/powerpoint/2010/main" val="268022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869E02E-465A-45C5-A66F-8F6FAA3C3B36}" type="datetimeFigureOut">
              <a:rPr lang="es-CO" smtClean="0"/>
              <a:t>4/06/2025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E3DEAD-5ED3-437E-B59E-34E46C5A1954}" type="slidenum">
              <a:rPr lang="es-CO" smtClean="0"/>
              <a:t>‹Nº›</a:t>
            </a:fld>
            <a:endParaRPr lang="es-C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427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869E02E-465A-45C5-A66F-8F6FAA3C3B36}" type="datetimeFigureOut">
              <a:rPr lang="es-CO" smtClean="0"/>
              <a:t>4/06/2025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E3DEAD-5ED3-437E-B59E-34E46C5A1954}" type="slidenum">
              <a:rPr lang="es-CO" smtClean="0"/>
              <a:t>‹Nº›</a:t>
            </a:fld>
            <a:endParaRPr lang="es-C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71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869E02E-465A-45C5-A66F-8F6FAA3C3B36}" type="datetimeFigureOut">
              <a:rPr lang="es-CO" smtClean="0"/>
              <a:t>4/06/2025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E3DEAD-5ED3-437E-B59E-34E46C5A1954}" type="slidenum">
              <a:rPr lang="es-CO" smtClean="0"/>
              <a:t>‹Nº›</a:t>
            </a:fld>
            <a:endParaRPr lang="es-CO"/>
          </a:p>
        </p:txBody>
      </p:sp>
    </p:spTree>
    <p:extLst>
      <p:ext uri="{BB962C8B-B14F-4D97-AF65-F5344CB8AC3E}">
        <p14:creationId xmlns:p14="http://schemas.microsoft.com/office/powerpoint/2010/main" val="3874912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869E02E-465A-45C5-A66F-8F6FAA3C3B36}" type="datetimeFigureOut">
              <a:rPr lang="es-CO" smtClean="0"/>
              <a:t>4/06/2025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E3DEAD-5ED3-437E-B59E-34E46C5A1954}" type="slidenum">
              <a:rPr lang="es-CO" smtClean="0"/>
              <a:t>‹Nº›</a:t>
            </a:fld>
            <a:endParaRPr lang="es-C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870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869E02E-465A-45C5-A66F-8F6FAA3C3B36}" type="datetimeFigureOut">
              <a:rPr lang="es-CO" smtClean="0"/>
              <a:t>4/06/2025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E3DEAD-5ED3-437E-B59E-34E46C5A1954}" type="slidenum">
              <a:rPr lang="es-CO" smtClean="0"/>
              <a:t>‹Nº›</a:t>
            </a:fld>
            <a:endParaRPr lang="es-C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818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869E02E-465A-45C5-A66F-8F6FAA3C3B36}" type="datetimeFigureOut">
              <a:rPr lang="es-CO" smtClean="0"/>
              <a:t>4/06/2025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E3DEAD-5ED3-437E-B59E-34E46C5A1954}" type="slidenum">
              <a:rPr lang="es-CO" smtClean="0"/>
              <a:t>‹Nº›</a:t>
            </a:fld>
            <a:endParaRPr lang="es-C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228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869E02E-465A-45C5-A66F-8F6FAA3C3B36}" type="datetimeFigureOut">
              <a:rPr lang="es-CO" smtClean="0"/>
              <a:t>4/06/2025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E3DEAD-5ED3-437E-B59E-34E46C5A1954}" type="slidenum">
              <a:rPr lang="es-CO" smtClean="0"/>
              <a:t>‹Nº›</a:t>
            </a:fld>
            <a:endParaRPr lang="es-C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51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869E02E-465A-45C5-A66F-8F6FAA3C3B36}" type="datetimeFigureOut">
              <a:rPr lang="es-CO" smtClean="0"/>
              <a:t>4/06/2025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E3DEAD-5ED3-437E-B59E-34E46C5A1954}" type="slidenum">
              <a:rPr lang="es-CO" smtClean="0"/>
              <a:t>‹Nº›</a:t>
            </a:fld>
            <a:endParaRPr lang="es-CO"/>
          </a:p>
        </p:txBody>
      </p:sp>
    </p:spTree>
    <p:extLst>
      <p:ext uri="{BB962C8B-B14F-4D97-AF65-F5344CB8AC3E}">
        <p14:creationId xmlns:p14="http://schemas.microsoft.com/office/powerpoint/2010/main" val="414076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869E02E-465A-45C5-A66F-8F6FAA3C3B36}" type="datetimeFigureOut">
              <a:rPr lang="es-CO" smtClean="0"/>
              <a:t>4/06/2025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E3DEAD-5ED3-437E-B59E-34E46C5A1954}" type="slidenum">
              <a:rPr lang="es-CO" smtClean="0"/>
              <a:t>‹Nº›</a:t>
            </a:fld>
            <a:endParaRPr lang="es-C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194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869E02E-465A-45C5-A66F-8F6FAA3C3B36}" type="datetimeFigureOut">
              <a:rPr lang="es-CO" smtClean="0"/>
              <a:t>4/06/2025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1E3DEAD-5ED3-437E-B59E-34E46C5A1954}" type="slidenum">
              <a:rPr lang="es-CO" smtClean="0"/>
              <a:t>‹Nº›</a:t>
            </a:fld>
            <a:endParaRPr lang="es-CO"/>
          </a:p>
        </p:txBody>
      </p:sp>
    </p:spTree>
    <p:extLst>
      <p:ext uri="{BB962C8B-B14F-4D97-AF65-F5344CB8AC3E}">
        <p14:creationId xmlns:p14="http://schemas.microsoft.com/office/powerpoint/2010/main" val="3911828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869E02E-465A-45C5-A66F-8F6FAA3C3B36}" type="datetimeFigureOut">
              <a:rPr lang="es-CO" smtClean="0"/>
              <a:t>4/06/2025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1E3DEAD-5ED3-437E-B59E-34E46C5A1954}" type="slidenum">
              <a:rPr lang="es-CO" smtClean="0"/>
              <a:t>‹Nº›</a:t>
            </a:fld>
            <a:endParaRPr lang="es-C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0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869E02E-465A-45C5-A66F-8F6FAA3C3B36}" type="datetimeFigureOut">
              <a:rPr lang="es-CO" smtClean="0"/>
              <a:t>4/06/2025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1E3DEAD-5ED3-437E-B59E-34E46C5A1954}" type="slidenum">
              <a:rPr lang="es-CO" smtClean="0"/>
              <a:t>‹Nº›</a:t>
            </a:fld>
            <a:endParaRPr lang="es-C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34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9E02E-465A-45C5-A66F-8F6FAA3C3B36}" type="datetimeFigureOut">
              <a:rPr lang="es-CO" smtClean="0"/>
              <a:t>4/06/2025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11E3DEAD-5ED3-437E-B59E-34E46C5A1954}" type="slidenum">
              <a:rPr lang="es-CO" smtClean="0"/>
              <a:t>‹Nº›</a:t>
            </a:fld>
            <a:endParaRPr lang="es-CO"/>
          </a:p>
        </p:txBody>
      </p:sp>
    </p:spTree>
    <p:extLst>
      <p:ext uri="{BB962C8B-B14F-4D97-AF65-F5344CB8AC3E}">
        <p14:creationId xmlns:p14="http://schemas.microsoft.com/office/powerpoint/2010/main" val="357557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869E02E-465A-45C5-A66F-8F6FAA3C3B36}" type="datetimeFigureOut">
              <a:rPr lang="es-CO" smtClean="0"/>
              <a:t>4/06/2025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1E3DEAD-5ED3-437E-B59E-34E46C5A1954}" type="slidenum">
              <a:rPr lang="es-CO" smtClean="0"/>
              <a:t>‹Nº›</a:t>
            </a:fld>
            <a:endParaRPr lang="es-C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48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869E02E-465A-45C5-A66F-8F6FAA3C3B36}" type="datetimeFigureOut">
              <a:rPr lang="es-CO" smtClean="0"/>
              <a:t>4/06/2025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1E3DEAD-5ED3-437E-B59E-34E46C5A1954}" type="slidenum">
              <a:rPr lang="es-CO" smtClean="0"/>
              <a:t>‹Nº›</a:t>
            </a:fld>
            <a:endParaRPr lang="es-CO"/>
          </a:p>
        </p:txBody>
      </p:sp>
    </p:spTree>
    <p:extLst>
      <p:ext uri="{BB962C8B-B14F-4D97-AF65-F5344CB8AC3E}">
        <p14:creationId xmlns:p14="http://schemas.microsoft.com/office/powerpoint/2010/main" val="1155667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69E02E-465A-45C5-A66F-8F6FAA3C3B36}" type="datetimeFigureOut">
              <a:rPr lang="es-CO" smtClean="0"/>
              <a:t>4/06/2025</a:t>
            </a:fld>
            <a:endParaRPr lang="es-C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E3DEAD-5ED3-437E-B59E-34E46C5A1954}" type="slidenum">
              <a:rPr lang="es-CO" smtClean="0"/>
              <a:t>‹Nº›</a:t>
            </a:fld>
            <a:endParaRPr lang="es-CO"/>
          </a:p>
        </p:txBody>
      </p:sp>
    </p:spTree>
    <p:extLst>
      <p:ext uri="{BB962C8B-B14F-4D97-AF65-F5344CB8AC3E}">
        <p14:creationId xmlns:p14="http://schemas.microsoft.com/office/powerpoint/2010/main" val="8099406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F2AB9F-CD60-4794-933E-E6F955451060}"/>
              </a:ext>
            </a:extLst>
          </p:cNvPr>
          <p:cNvSpPr>
            <a:spLocks noGrp="1"/>
          </p:cNvSpPr>
          <p:nvPr>
            <p:ph type="ctrTitle"/>
          </p:nvPr>
        </p:nvSpPr>
        <p:spPr>
          <a:xfrm>
            <a:off x="2692398" y="1871131"/>
            <a:ext cx="6815669" cy="1057599"/>
          </a:xfrm>
        </p:spPr>
        <p:txBody>
          <a:bodyPr/>
          <a:lstStyle/>
          <a:p>
            <a:r>
              <a:rPr lang="es-ES" b="1" dirty="0"/>
              <a:t>La Educación</a:t>
            </a:r>
            <a:endParaRPr lang="es-CO" b="1" dirty="0"/>
          </a:p>
        </p:txBody>
      </p:sp>
      <p:sp>
        <p:nvSpPr>
          <p:cNvPr id="3" name="Subtítulo 2">
            <a:extLst>
              <a:ext uri="{FF2B5EF4-FFF2-40B4-BE49-F238E27FC236}">
                <a16:creationId xmlns:a16="http://schemas.microsoft.com/office/drawing/2014/main" id="{D3DF2057-267F-4EAF-BD45-6842FA56BE11}"/>
              </a:ext>
            </a:extLst>
          </p:cNvPr>
          <p:cNvSpPr>
            <a:spLocks noGrp="1"/>
          </p:cNvSpPr>
          <p:nvPr>
            <p:ph type="subTitle" idx="1"/>
          </p:nvPr>
        </p:nvSpPr>
        <p:spPr>
          <a:xfrm>
            <a:off x="2692398" y="3525078"/>
            <a:ext cx="6815669" cy="1802295"/>
          </a:xfrm>
        </p:spPr>
        <p:txBody>
          <a:bodyPr>
            <a:normAutofit fontScale="85000" lnSpcReduction="20000"/>
          </a:bodyPr>
          <a:lstStyle/>
          <a:p>
            <a:r>
              <a:rPr lang="es-ES" dirty="0"/>
              <a:t>Presentado por: </a:t>
            </a:r>
          </a:p>
          <a:p>
            <a:r>
              <a:rPr lang="es-ES" b="1" dirty="0"/>
              <a:t>Andrés Felipe Palacio Paque</a:t>
            </a:r>
          </a:p>
          <a:p>
            <a:r>
              <a:rPr lang="es-ES" b="1" dirty="0"/>
              <a:t>José Manuel Villada Quintero</a:t>
            </a:r>
          </a:p>
          <a:p>
            <a:r>
              <a:rPr lang="es-ES" b="1" dirty="0"/>
              <a:t>Juan Pablo Bermúdez</a:t>
            </a:r>
          </a:p>
          <a:p>
            <a:r>
              <a:rPr lang="es-ES" b="1" dirty="0"/>
              <a:t>Daniel Andrés Arismendi Domínguez</a:t>
            </a:r>
          </a:p>
          <a:p>
            <a:endParaRPr lang="es-CO" dirty="0"/>
          </a:p>
        </p:txBody>
      </p:sp>
    </p:spTree>
    <p:extLst>
      <p:ext uri="{BB962C8B-B14F-4D97-AF65-F5344CB8AC3E}">
        <p14:creationId xmlns:p14="http://schemas.microsoft.com/office/powerpoint/2010/main" val="272701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3173A-E31F-41D9-AF63-563411600AEF}"/>
              </a:ext>
            </a:extLst>
          </p:cNvPr>
          <p:cNvSpPr>
            <a:spLocks noGrp="1"/>
          </p:cNvSpPr>
          <p:nvPr>
            <p:ph type="title"/>
          </p:nvPr>
        </p:nvSpPr>
        <p:spPr>
          <a:xfrm>
            <a:off x="1984515" y="1167662"/>
            <a:ext cx="8034128" cy="1257485"/>
          </a:xfrm>
        </p:spPr>
        <p:txBody>
          <a:bodyPr>
            <a:normAutofit fontScale="90000"/>
          </a:bodyPr>
          <a:lstStyle/>
          <a:p>
            <a:r>
              <a:rPr lang="es-ES" b="1" dirty="0"/>
              <a:t>¿Cómo ha influido la tecnología en la Educación?</a:t>
            </a:r>
            <a:br>
              <a:rPr lang="es-ES" b="1" dirty="0"/>
            </a:br>
            <a:endParaRPr lang="es-CO" b="1" dirty="0"/>
          </a:p>
        </p:txBody>
      </p:sp>
      <p:sp>
        <p:nvSpPr>
          <p:cNvPr id="3" name="Marcador de contenido 2">
            <a:extLst>
              <a:ext uri="{FF2B5EF4-FFF2-40B4-BE49-F238E27FC236}">
                <a16:creationId xmlns:a16="http://schemas.microsoft.com/office/drawing/2014/main" id="{72F4E506-F32F-4148-ACE5-971E3998DD3B}"/>
              </a:ext>
            </a:extLst>
          </p:cNvPr>
          <p:cNvSpPr>
            <a:spLocks noGrp="1"/>
          </p:cNvSpPr>
          <p:nvPr>
            <p:ph idx="1"/>
          </p:nvPr>
        </p:nvSpPr>
        <p:spPr/>
        <p:txBody>
          <a:bodyPr/>
          <a:lstStyle/>
          <a:p>
            <a:r>
              <a:rPr lang="es-ES" dirty="0"/>
              <a:t>Las nuevas tecnologías en la educación ya se pueden notar en diversas instituciones del país, ya sea en forma de clases virtuales, en el uso de aplicaciones para la realización de actividades o en la disponibilidad de recursos digitales para hacer más interesantes los contenidos. Esta es una tendencia irreversible.</a:t>
            </a:r>
            <a:endParaRPr lang="es-CO" dirty="0"/>
          </a:p>
        </p:txBody>
      </p:sp>
    </p:spTree>
    <p:extLst>
      <p:ext uri="{BB962C8B-B14F-4D97-AF65-F5344CB8AC3E}">
        <p14:creationId xmlns:p14="http://schemas.microsoft.com/office/powerpoint/2010/main" val="269100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3173A-E31F-41D9-AF63-563411600AEF}"/>
              </a:ext>
            </a:extLst>
          </p:cNvPr>
          <p:cNvSpPr>
            <a:spLocks noGrp="1"/>
          </p:cNvSpPr>
          <p:nvPr>
            <p:ph type="title"/>
          </p:nvPr>
        </p:nvSpPr>
        <p:spPr/>
        <p:txBody>
          <a:bodyPr>
            <a:normAutofit fontScale="90000"/>
          </a:bodyPr>
          <a:lstStyle/>
          <a:p>
            <a:r>
              <a:rPr lang="es-ES" b="1" dirty="0"/>
              <a:t>Ventajas de la tecnología en la</a:t>
            </a:r>
            <a:br>
              <a:rPr lang="es-ES" b="1" dirty="0"/>
            </a:br>
            <a:r>
              <a:rPr lang="es-ES" b="1" dirty="0"/>
              <a:t> Educación</a:t>
            </a:r>
            <a:endParaRPr lang="es-CO" b="1" dirty="0"/>
          </a:p>
        </p:txBody>
      </p:sp>
      <p:sp>
        <p:nvSpPr>
          <p:cNvPr id="3" name="Marcador de contenido 2">
            <a:extLst>
              <a:ext uri="{FF2B5EF4-FFF2-40B4-BE49-F238E27FC236}">
                <a16:creationId xmlns:a16="http://schemas.microsoft.com/office/drawing/2014/main" id="{72F4E506-F32F-4148-ACE5-971E3998DD3B}"/>
              </a:ext>
            </a:extLst>
          </p:cNvPr>
          <p:cNvSpPr>
            <a:spLocks noGrp="1"/>
          </p:cNvSpPr>
          <p:nvPr>
            <p:ph idx="1"/>
          </p:nvPr>
        </p:nvSpPr>
        <p:spPr/>
        <p:txBody>
          <a:bodyPr/>
          <a:lstStyle/>
          <a:p>
            <a:r>
              <a:rPr lang="es-CO" b="1" dirty="0"/>
              <a:t>Accesibilidad:</a:t>
            </a:r>
            <a:r>
              <a:rPr lang="es-CO" dirty="0"/>
              <a:t> Los estudiantes pueden acceder a materiales y recursos educativos desde cualquier lugar y en cualquier momento.  </a:t>
            </a:r>
          </a:p>
          <a:p>
            <a:endParaRPr lang="es-CO" dirty="0"/>
          </a:p>
          <a:p>
            <a:endParaRPr lang="es-CO" dirty="0"/>
          </a:p>
        </p:txBody>
      </p:sp>
      <p:pic>
        <p:nvPicPr>
          <p:cNvPr id="4" name="Imagen 3">
            <a:extLst>
              <a:ext uri="{FF2B5EF4-FFF2-40B4-BE49-F238E27FC236}">
                <a16:creationId xmlns:a16="http://schemas.microsoft.com/office/drawing/2014/main" id="{2ECE3327-1E11-4A40-B469-A2E64D3920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44188" y="3551374"/>
            <a:ext cx="3761341" cy="2324493"/>
          </a:xfrm>
          <a:prstGeom prst="rect">
            <a:avLst/>
          </a:prstGeom>
          <a:noFill/>
        </p:spPr>
      </p:pic>
    </p:spTree>
    <p:extLst>
      <p:ext uri="{BB962C8B-B14F-4D97-AF65-F5344CB8AC3E}">
        <p14:creationId xmlns:p14="http://schemas.microsoft.com/office/powerpoint/2010/main" val="422395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A83129B-FC90-4CEB-BF23-1C3400D84839}"/>
              </a:ext>
            </a:extLst>
          </p:cNvPr>
          <p:cNvSpPr>
            <a:spLocks noGrp="1"/>
          </p:cNvSpPr>
          <p:nvPr>
            <p:ph idx="1"/>
          </p:nvPr>
        </p:nvSpPr>
        <p:spPr>
          <a:xfrm>
            <a:off x="1139687" y="1325216"/>
            <a:ext cx="9756910" cy="4550651"/>
          </a:xfrm>
        </p:spPr>
        <p:txBody>
          <a:bodyPr/>
          <a:lstStyle/>
          <a:p>
            <a:r>
              <a:rPr lang="es-CO" b="1" dirty="0"/>
              <a:t>Personalización:</a:t>
            </a:r>
            <a:r>
              <a:rPr lang="es-CO" dirty="0"/>
              <a:t> Las nuevas tecnologías permiten adaptar el contenido y ritmo del aprendizaje a las necesidades individuales de cada estudiante.</a:t>
            </a:r>
          </a:p>
          <a:p>
            <a:endParaRPr lang="es-CO" dirty="0"/>
          </a:p>
        </p:txBody>
      </p:sp>
      <p:pic>
        <p:nvPicPr>
          <p:cNvPr id="4" name="Imagen 3">
            <a:extLst>
              <a:ext uri="{FF2B5EF4-FFF2-40B4-BE49-F238E27FC236}">
                <a16:creationId xmlns:a16="http://schemas.microsoft.com/office/drawing/2014/main" id="{D6360608-9E0C-4BF9-923C-645F8B26969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46067" y="2789582"/>
            <a:ext cx="3275151" cy="2344164"/>
          </a:xfrm>
          <a:prstGeom prst="rect">
            <a:avLst/>
          </a:prstGeom>
          <a:noFill/>
        </p:spPr>
      </p:pic>
    </p:spTree>
    <p:extLst>
      <p:ext uri="{BB962C8B-B14F-4D97-AF65-F5344CB8AC3E}">
        <p14:creationId xmlns:p14="http://schemas.microsoft.com/office/powerpoint/2010/main" val="3992106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C758B90-9EC1-408E-A3E4-D2AF09BEAEB6}"/>
              </a:ext>
            </a:extLst>
          </p:cNvPr>
          <p:cNvSpPr>
            <a:spLocks noGrp="1"/>
          </p:cNvSpPr>
          <p:nvPr>
            <p:ph idx="1"/>
          </p:nvPr>
        </p:nvSpPr>
        <p:spPr>
          <a:xfrm>
            <a:off x="1126435" y="1219200"/>
            <a:ext cx="9770162" cy="4656668"/>
          </a:xfrm>
        </p:spPr>
        <p:txBody>
          <a:bodyPr/>
          <a:lstStyle/>
          <a:p>
            <a:r>
              <a:rPr lang="es-CO" b="1" dirty="0"/>
              <a:t>Interactividad:</a:t>
            </a:r>
            <a:r>
              <a:rPr lang="es-CO" dirty="0"/>
              <a:t> Las herramientas digitales hacen que el aprendizaje sea más interactivo y entretenido</a:t>
            </a:r>
          </a:p>
          <a:p>
            <a:endParaRPr lang="es-CO" dirty="0"/>
          </a:p>
        </p:txBody>
      </p:sp>
      <p:pic>
        <p:nvPicPr>
          <p:cNvPr id="4" name="Imagen 3">
            <a:extLst>
              <a:ext uri="{FF2B5EF4-FFF2-40B4-BE49-F238E27FC236}">
                <a16:creationId xmlns:a16="http://schemas.microsoft.com/office/drawing/2014/main" id="{3876D497-14F7-4CA5-9EC8-659BC4993B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21427" y="2650228"/>
            <a:ext cx="3111983" cy="2213320"/>
          </a:xfrm>
          <a:prstGeom prst="rect">
            <a:avLst/>
          </a:prstGeom>
          <a:noFill/>
        </p:spPr>
      </p:pic>
    </p:spTree>
    <p:extLst>
      <p:ext uri="{BB962C8B-B14F-4D97-AF65-F5344CB8AC3E}">
        <p14:creationId xmlns:p14="http://schemas.microsoft.com/office/powerpoint/2010/main" val="327240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B03585-7252-4F0C-BEA9-38BECEE37E0F}"/>
              </a:ext>
            </a:extLst>
          </p:cNvPr>
          <p:cNvSpPr>
            <a:spLocks noGrp="1"/>
          </p:cNvSpPr>
          <p:nvPr>
            <p:ph type="title"/>
          </p:nvPr>
        </p:nvSpPr>
        <p:spPr/>
        <p:txBody>
          <a:bodyPr>
            <a:normAutofit fontScale="90000"/>
          </a:bodyPr>
          <a:lstStyle/>
          <a:p>
            <a:r>
              <a:rPr lang="es-ES" b="1" dirty="0"/>
              <a:t>Desventajas de la tecnología en la Educación</a:t>
            </a:r>
            <a:endParaRPr lang="es-CO" b="1" dirty="0"/>
          </a:p>
        </p:txBody>
      </p:sp>
      <p:sp>
        <p:nvSpPr>
          <p:cNvPr id="3" name="Marcador de contenido 2">
            <a:extLst>
              <a:ext uri="{FF2B5EF4-FFF2-40B4-BE49-F238E27FC236}">
                <a16:creationId xmlns:a16="http://schemas.microsoft.com/office/drawing/2014/main" id="{70ACCD30-E56F-405A-91CA-61E7256D7A40}"/>
              </a:ext>
            </a:extLst>
          </p:cNvPr>
          <p:cNvSpPr>
            <a:spLocks noGrp="1"/>
          </p:cNvSpPr>
          <p:nvPr>
            <p:ph idx="1"/>
          </p:nvPr>
        </p:nvSpPr>
        <p:spPr/>
        <p:txBody>
          <a:bodyPr/>
          <a:lstStyle/>
          <a:p>
            <a:r>
              <a:rPr lang="es-CO" b="1" dirty="0"/>
              <a:t>Brecha digital:</a:t>
            </a:r>
            <a:r>
              <a:rPr lang="es-CO" dirty="0"/>
              <a:t> No todos los niños tienen acceso a dispositivos y conexión a internet de buena calidad, lo que puede aumentar la desigualdad. </a:t>
            </a:r>
          </a:p>
          <a:p>
            <a:endParaRPr lang="es-CO" dirty="0"/>
          </a:p>
        </p:txBody>
      </p:sp>
      <p:pic>
        <p:nvPicPr>
          <p:cNvPr id="4" name="Imagen 3">
            <a:extLst>
              <a:ext uri="{FF2B5EF4-FFF2-40B4-BE49-F238E27FC236}">
                <a16:creationId xmlns:a16="http://schemas.microsoft.com/office/drawing/2014/main" id="{94DB208D-2FB3-444F-8542-D814303E31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21608" y="3591753"/>
            <a:ext cx="3327331" cy="2284115"/>
          </a:xfrm>
          <a:prstGeom prst="rect">
            <a:avLst/>
          </a:prstGeom>
          <a:noFill/>
        </p:spPr>
      </p:pic>
    </p:spTree>
    <p:extLst>
      <p:ext uri="{BB962C8B-B14F-4D97-AF65-F5344CB8AC3E}">
        <p14:creationId xmlns:p14="http://schemas.microsoft.com/office/powerpoint/2010/main" val="310279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86BD076-D449-4A62-8A9F-7E98E3DD70ED}"/>
              </a:ext>
            </a:extLst>
          </p:cNvPr>
          <p:cNvSpPr>
            <a:spLocks noGrp="1"/>
          </p:cNvSpPr>
          <p:nvPr>
            <p:ph idx="1"/>
          </p:nvPr>
        </p:nvSpPr>
        <p:spPr>
          <a:xfrm>
            <a:off x="1295402" y="1191958"/>
            <a:ext cx="9601196" cy="3318936"/>
          </a:xfrm>
        </p:spPr>
        <p:txBody>
          <a:bodyPr/>
          <a:lstStyle/>
          <a:p>
            <a:r>
              <a:rPr lang="es-CO" b="1" dirty="0"/>
              <a:t>Distracciones:</a:t>
            </a:r>
            <a:r>
              <a:rPr lang="es-CO" dirty="0"/>
              <a:t> El uso de dispositivos electrónicos puede llevar a distracciones y a una disminución de la concentración. </a:t>
            </a:r>
          </a:p>
          <a:p>
            <a:endParaRPr lang="es-CO" dirty="0"/>
          </a:p>
        </p:txBody>
      </p:sp>
      <p:pic>
        <p:nvPicPr>
          <p:cNvPr id="4" name="Imagen 3">
            <a:extLst>
              <a:ext uri="{FF2B5EF4-FFF2-40B4-BE49-F238E27FC236}">
                <a16:creationId xmlns:a16="http://schemas.microsoft.com/office/drawing/2014/main" id="{3852B491-768B-48D1-80E5-66673ACC293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02158" y="2826233"/>
            <a:ext cx="3301240" cy="2302359"/>
          </a:xfrm>
          <a:prstGeom prst="rect">
            <a:avLst/>
          </a:prstGeom>
          <a:noFill/>
        </p:spPr>
      </p:pic>
    </p:spTree>
    <p:extLst>
      <p:ext uri="{BB962C8B-B14F-4D97-AF65-F5344CB8AC3E}">
        <p14:creationId xmlns:p14="http://schemas.microsoft.com/office/powerpoint/2010/main" val="203115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BE8C09C-4CD3-44C4-975E-4A08ECBD0740}"/>
              </a:ext>
            </a:extLst>
          </p:cNvPr>
          <p:cNvSpPr>
            <a:spLocks noGrp="1"/>
          </p:cNvSpPr>
          <p:nvPr>
            <p:ph idx="1"/>
          </p:nvPr>
        </p:nvSpPr>
        <p:spPr>
          <a:xfrm>
            <a:off x="1189385" y="1112445"/>
            <a:ext cx="9601196" cy="3318936"/>
          </a:xfrm>
        </p:spPr>
        <p:txBody>
          <a:bodyPr/>
          <a:lstStyle/>
          <a:p>
            <a:r>
              <a:rPr lang="es-CO" b="1" dirty="0"/>
              <a:t>Costo:</a:t>
            </a:r>
            <a:r>
              <a:rPr lang="es-CO" dirty="0"/>
              <a:t> La implementación y mantenimiento de estas tecnologías pueden ser costosas para muchas instituciones educativas.   </a:t>
            </a:r>
          </a:p>
          <a:p>
            <a:endParaRPr lang="es-CO" dirty="0"/>
          </a:p>
        </p:txBody>
      </p:sp>
      <p:pic>
        <p:nvPicPr>
          <p:cNvPr id="1026" name="Picture 2" descr="Técnicos en Mantenimiento de Computadoras: Guardianes de la Tecnología">
            <a:extLst>
              <a:ext uri="{FF2B5EF4-FFF2-40B4-BE49-F238E27FC236}">
                <a16:creationId xmlns:a16="http://schemas.microsoft.com/office/drawing/2014/main" id="{68A11C40-F955-43FB-9502-693889E46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396" y="3049428"/>
            <a:ext cx="3840274" cy="192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2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8BAFE1-9798-4B3E-8BA2-E48C5E7FD24A}"/>
              </a:ext>
            </a:extLst>
          </p:cNvPr>
          <p:cNvSpPr>
            <a:spLocks noGrp="1"/>
          </p:cNvSpPr>
          <p:nvPr>
            <p:ph type="title"/>
          </p:nvPr>
        </p:nvSpPr>
        <p:spPr/>
        <p:txBody>
          <a:bodyPr>
            <a:normAutofit fontScale="90000"/>
          </a:bodyPr>
          <a:lstStyle/>
          <a:p>
            <a:r>
              <a:rPr lang="es-ES" b="1" dirty="0"/>
              <a:t>¿Como se podría mejorar el uso de la Tecnología en la Educación?</a:t>
            </a:r>
            <a:endParaRPr lang="es-CO" b="1" dirty="0"/>
          </a:p>
        </p:txBody>
      </p:sp>
      <p:sp>
        <p:nvSpPr>
          <p:cNvPr id="3" name="Marcador de contenido 2">
            <a:extLst>
              <a:ext uri="{FF2B5EF4-FFF2-40B4-BE49-F238E27FC236}">
                <a16:creationId xmlns:a16="http://schemas.microsoft.com/office/drawing/2014/main" id="{AD019F9D-85B0-49D4-A4A2-62A3D658FD76}"/>
              </a:ext>
            </a:extLst>
          </p:cNvPr>
          <p:cNvSpPr>
            <a:spLocks noGrp="1"/>
          </p:cNvSpPr>
          <p:nvPr>
            <p:ph idx="1"/>
          </p:nvPr>
        </p:nvSpPr>
        <p:spPr/>
        <p:txBody>
          <a:bodyPr>
            <a:normAutofit lnSpcReduction="10000"/>
          </a:bodyPr>
          <a:lstStyle/>
          <a:p>
            <a:r>
              <a:rPr lang="es-ES" b="1" dirty="0"/>
              <a:t>Formación continua para docentes</a:t>
            </a:r>
            <a:r>
              <a:rPr lang="es-ES" dirty="0"/>
              <a:t>: Los profesores deben recibir capacitación constante en el uso de herramientas tecnológicas.</a:t>
            </a:r>
          </a:p>
          <a:p>
            <a:r>
              <a:rPr lang="es-ES" b="1" dirty="0"/>
              <a:t>Herramientas de colaboración</a:t>
            </a:r>
            <a:r>
              <a:rPr lang="es-ES" dirty="0"/>
              <a:t>: Usar plataformas que promuevan el trabajo en equipo, como foros, wikis y documentos compartidos.</a:t>
            </a:r>
          </a:p>
          <a:p>
            <a:r>
              <a:rPr lang="es-ES" b="1" dirty="0"/>
              <a:t>Educación personalizada</a:t>
            </a:r>
            <a:r>
              <a:rPr lang="es-ES" dirty="0"/>
              <a:t>: La tecnología puede ofrecer contenido adaptado al ritmo y nivel de cada estudiante.</a:t>
            </a:r>
          </a:p>
          <a:p>
            <a:r>
              <a:rPr lang="es-ES" b="1" dirty="0"/>
              <a:t>Acceso equitativo</a:t>
            </a:r>
            <a:r>
              <a:rPr lang="es-ES" dirty="0"/>
              <a:t>: Es fundamental garantizar que todos los estudiantes tengan acceso a la tecnología.</a:t>
            </a:r>
            <a:endParaRPr lang="es-CO" dirty="0"/>
          </a:p>
        </p:txBody>
      </p:sp>
    </p:spTree>
    <p:extLst>
      <p:ext uri="{BB962C8B-B14F-4D97-AF65-F5344CB8AC3E}">
        <p14:creationId xmlns:p14="http://schemas.microsoft.com/office/powerpoint/2010/main" val="39758918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47</TotalTime>
  <Words>303</Words>
  <Application>Microsoft Office PowerPoint</Application>
  <PresentationFormat>Panorámica</PresentationFormat>
  <Paragraphs>21</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Garamond</vt:lpstr>
      <vt:lpstr>Orgánico</vt:lpstr>
      <vt:lpstr>La Educación</vt:lpstr>
      <vt:lpstr>¿Cómo ha influido la tecnología en la Educación? </vt:lpstr>
      <vt:lpstr>Ventajas de la tecnología en la  Educación</vt:lpstr>
      <vt:lpstr>Presentación de PowerPoint</vt:lpstr>
      <vt:lpstr>Presentación de PowerPoint</vt:lpstr>
      <vt:lpstr>Desventajas de la tecnología en la Educación</vt:lpstr>
      <vt:lpstr>Presentación de PowerPoint</vt:lpstr>
      <vt:lpstr>Presentación de PowerPoint</vt:lpstr>
      <vt:lpstr>¿Como se podría mejorar el uso de la Tecnología en la Educación?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Educaciòn</dc:title>
  <dc:creator>Usuario</dc:creator>
  <cp:lastModifiedBy>Carlos Gonzalez</cp:lastModifiedBy>
  <cp:revision>8</cp:revision>
  <dcterms:created xsi:type="dcterms:W3CDTF">2025-02-13T20:53:57Z</dcterms:created>
  <dcterms:modified xsi:type="dcterms:W3CDTF">2025-06-04T20:25:16Z</dcterms:modified>
</cp:coreProperties>
</file>